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441" autoAdjust="0"/>
  </p:normalViewPr>
  <p:slideViewPr>
    <p:cSldViewPr>
      <p:cViewPr varScale="1">
        <p:scale>
          <a:sx n="86" d="100"/>
          <a:sy n="86" d="100"/>
        </p:scale>
        <p:origin x="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6554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554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555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555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5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557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557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8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558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559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559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6559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559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55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56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56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6560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560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560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4F84C1-CDCC-4EBE-8EB1-9D2D802F42E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3AFB1-F306-47F8-AAE6-BCD1576D6A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A9686-04C1-4F19-B0F9-A308726A411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2229-9B00-4395-9516-0CB7FC5AFDD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F0E71-94DB-4EB2-B9BA-F764554D327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0954-D1EE-4C4E-98E1-71B5DA13378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3D70-51B1-4BAF-99DB-652ACB1C73F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5EFE3-4F08-4011-BFF8-2C66DB54537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49A98-BB30-4C15-9A6A-340CECB1E42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0019B-862B-4E1C-BD4C-D19633199CC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D5A3-D27D-4EE3-8ACD-A7412955C76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grpSp>
          <p:nvGrpSpPr>
            <p:cNvPr id="6451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454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456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45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645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6457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45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45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sp>
        <p:nvSpPr>
          <p:cNvPr id="645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645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645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45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45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8D3CC50-3066-46A3-9D94-9BBF50404D25}" type="slidenum">
              <a:rPr lang="hr-HR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ntern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int2.jpg"/>
          <p:cNvPicPr>
            <a:picLocks noChangeAspect="1"/>
          </p:cNvPicPr>
          <p:nvPr/>
        </p:nvPicPr>
        <p:blipFill>
          <a:blip r:embed="rId2"/>
          <a:srcRect b="53125"/>
          <a:stretch>
            <a:fillRect/>
          </a:stretch>
        </p:blipFill>
        <p:spPr>
          <a:xfrm>
            <a:off x="0" y="0"/>
            <a:ext cx="9195264" cy="6858000"/>
          </a:xfrm>
          <a:prstGeom prst="rect">
            <a:avLst/>
          </a:prstGeom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357422" y="4214818"/>
            <a:ext cx="6786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CARNET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hr-HR" sz="2400" i="1" dirty="0" err="1">
                <a:solidFill>
                  <a:schemeClr val="bg1">
                    <a:lumMod val="50000"/>
                  </a:schemeClr>
                </a:solidFill>
              </a:rPr>
              <a:t>Croatian</a:t>
            </a:r>
            <a:r>
              <a:rPr lang="hr-HR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bg1">
                    <a:lumMod val="50000"/>
                  </a:schemeClr>
                </a:solidFill>
              </a:rPr>
              <a:t>academic</a:t>
            </a:r>
            <a:r>
              <a:rPr lang="hr-HR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hr-HR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hr-HR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bg1">
                    <a:lumMod val="50000"/>
                  </a:schemeClr>
                </a:solidFill>
              </a:rPr>
              <a:t>network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endParaRPr lang="hr-HR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Elipsa 6"/>
          <p:cNvSpPr/>
          <p:nvPr/>
        </p:nvSpPr>
        <p:spPr>
          <a:xfrm>
            <a:off x="1000100" y="3071810"/>
            <a:ext cx="428628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4414" y="4929198"/>
            <a:ext cx="77867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Razvija ga Ministarstvo obrazovanja 1991. godine</a:t>
            </a:r>
            <a:endParaRPr lang="hr-HR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034" y="6072206"/>
            <a:ext cx="8643966" cy="6429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TCP/IP protokol je skup protokola za razmjenu podataka internetom.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hr-HR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34" y="1214422"/>
            <a:ext cx="8643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Internet je sustav koji međusobno povezuje računalne mreže.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hr-HR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" grpId="0" build="p"/>
      <p:bldP spid="9" grpId="0" build="p" animBg="1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int2.jpg"/>
          <p:cNvPicPr>
            <a:picLocks noChangeAspect="1"/>
          </p:cNvPicPr>
          <p:nvPr/>
        </p:nvPicPr>
        <p:blipFill>
          <a:blip r:embed="rId2"/>
          <a:srcRect t="46875"/>
          <a:stretch>
            <a:fillRect/>
          </a:stretch>
        </p:blipFill>
        <p:spPr>
          <a:xfrm>
            <a:off x="-2407" y="0"/>
            <a:ext cx="9289315" cy="6858000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28662" y="785794"/>
            <a:ext cx="8215338" cy="121444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defRPr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Zato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što s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ukladno TCP/IP protokolu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svaki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podatak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dijeli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manje dijelove,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pakete</a:t>
            </a:r>
            <a:r>
              <a:rPr lang="hr-HR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 eaLnBrk="1" hangingPunct="1">
              <a:defRPr/>
            </a:pPr>
            <a:endParaRPr lang="hr-HR" sz="2400" dirty="0"/>
          </a:p>
        </p:txBody>
      </p:sp>
      <p:sp>
        <p:nvSpPr>
          <p:cNvPr id="12" name="Elipsa 11"/>
          <p:cNvSpPr/>
          <p:nvPr/>
        </p:nvSpPr>
        <p:spPr>
          <a:xfrm>
            <a:off x="1000100" y="4071942"/>
            <a:ext cx="428628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1000100" y="4572008"/>
            <a:ext cx="428628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85786" y="5643578"/>
            <a:ext cx="8358214" cy="78581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tabLst>
                <a:tab pos="2328863" algn="l"/>
              </a:tabLst>
              <a:defRPr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Da bi se adrese čvorova lakše pamtile, uvode se simboličke</a:t>
            </a:r>
            <a:br>
              <a:rPr lang="hr-H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slovčane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) adrese.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 eaLnBrk="1" hangingPunct="1">
              <a:defRPr/>
            </a:pPr>
            <a:endParaRPr lang="hr-H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int3.jpg"/>
          <p:cNvPicPr>
            <a:picLocks noChangeAspect="1"/>
          </p:cNvPicPr>
          <p:nvPr/>
        </p:nvPicPr>
        <p:blipFill>
          <a:blip r:embed="rId2"/>
          <a:srcRect b="40625"/>
          <a:stretch>
            <a:fillRect/>
          </a:stretch>
        </p:blipFill>
        <p:spPr>
          <a:xfrm>
            <a:off x="0" y="-1"/>
            <a:ext cx="9110787" cy="6844165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1472" y="642918"/>
            <a:ext cx="8358246" cy="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Govori o imenu računala, o domeni (tvrtka, ustanova…) i glavna domena 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86116" y="1285860"/>
            <a:ext cx="5857884" cy="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altLang="zh-CN" sz="2400" dirty="0">
                <a:solidFill>
                  <a:schemeClr val="bg1">
                    <a:lumMod val="50000"/>
                  </a:schemeClr>
                </a:solidFill>
              </a:rPr>
              <a:t>Glavna</a:t>
            </a:r>
            <a:r>
              <a:rPr lang="hr-HR" altLang="zh-CN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altLang="zh-CN" sz="2400" dirty="0">
                <a:solidFill>
                  <a:schemeClr val="bg1">
                    <a:lumMod val="50000"/>
                  </a:schemeClr>
                </a:solidFill>
              </a:rPr>
              <a:t>domena može označavati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1785926"/>
            <a:ext cx="7858180" cy="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hr-HR" altLang="zh-CN" sz="2400" dirty="0">
                <a:solidFill>
                  <a:schemeClr val="bg1">
                    <a:lumMod val="50000"/>
                  </a:schemeClr>
                </a:solidFill>
              </a:rPr>
              <a:t>zemljopisnu pripadnost i može označiti i djelatnost.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" name="Elipsa 9"/>
          <p:cNvSpPr/>
          <p:nvPr/>
        </p:nvSpPr>
        <p:spPr>
          <a:xfrm>
            <a:off x="571472" y="3786190"/>
            <a:ext cx="428628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571472" y="5500702"/>
            <a:ext cx="428628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571472" y="6357934"/>
            <a:ext cx="428628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nt3.jpg"/>
          <p:cNvPicPr>
            <a:picLocks noChangeAspect="1"/>
          </p:cNvPicPr>
          <p:nvPr/>
        </p:nvPicPr>
        <p:blipFill>
          <a:blip r:embed="rId2"/>
          <a:srcRect t="59375"/>
          <a:stretch>
            <a:fillRect/>
          </a:stretch>
        </p:blipFill>
        <p:spPr>
          <a:xfrm>
            <a:off x="0" y="1"/>
            <a:ext cx="9235238" cy="6858000"/>
          </a:xfrm>
          <a:prstGeom prst="rect">
            <a:avLst/>
          </a:prstGeom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28596" y="1000108"/>
            <a:ext cx="8715404" cy="13573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Organizacije koje korisniku omogućuju pristup internetu zovu se davatelji internet usluge (</a:t>
            </a:r>
            <a:r>
              <a:rPr lang="hr-H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engl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ISP, internet service </a:t>
            </a:r>
            <a:r>
              <a:rPr lang="hr-H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provider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8596" y="3143248"/>
            <a:ext cx="8715404" cy="13573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spcAft>
                <a:spcPct val="5000"/>
              </a:spcAft>
            </a:pPr>
            <a:r>
              <a:rPr lang="hr-HR" altLang="zh-CN" sz="2400" dirty="0">
                <a:solidFill>
                  <a:schemeClr val="accent4">
                    <a:lumMod val="10000"/>
                  </a:schemeClr>
                </a:solidFill>
              </a:rPr>
              <a:t>Korisnik dobiva korisničko ime </a:t>
            </a:r>
            <a:r>
              <a:rPr lang="hr-HR" sz="2400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4">
                    <a:lumMod val="10000"/>
                  </a:schemeClr>
                </a:solidFill>
              </a:rPr>
              <a:t>engl</a:t>
            </a:r>
            <a:r>
              <a:rPr lang="hr-HR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hr-HR" sz="2400" i="1" dirty="0" err="1">
                <a:solidFill>
                  <a:schemeClr val="accent4">
                    <a:lumMod val="10000"/>
                  </a:schemeClr>
                </a:solidFill>
              </a:rPr>
              <a:t>username</a:t>
            </a:r>
            <a:r>
              <a:rPr lang="hr-HR" sz="2400" dirty="0">
                <a:solidFill>
                  <a:schemeClr val="accent4">
                    <a:lumMod val="10000"/>
                  </a:schemeClr>
                </a:solidFill>
              </a:rPr>
              <a:t>) i lozinku (</a:t>
            </a:r>
            <a:r>
              <a:rPr lang="hr-HR" sz="2400" dirty="0" err="1">
                <a:solidFill>
                  <a:schemeClr val="accent4">
                    <a:lumMod val="10000"/>
                  </a:schemeClr>
                </a:solidFill>
              </a:rPr>
              <a:t>engl</a:t>
            </a:r>
            <a:r>
              <a:rPr lang="hr-HR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hr-HR" sz="2400" i="1" dirty="0" err="1">
                <a:solidFill>
                  <a:schemeClr val="accent4">
                    <a:lumMod val="10000"/>
                  </a:schemeClr>
                </a:solidFill>
              </a:rPr>
              <a:t>password</a:t>
            </a:r>
            <a:r>
              <a:rPr lang="hr-HR" sz="240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hr-HR" altLang="zh-CN" sz="2400" dirty="0">
                <a:solidFill>
                  <a:schemeClr val="accent4">
                    <a:lumMod val="10000"/>
                  </a:schemeClr>
                </a:solidFill>
              </a:rPr>
              <a:t> za povezivanje na Internet (za spajanje modemom i pristupni telefonski broj ).</a:t>
            </a:r>
            <a:endParaRPr lang="hr-HR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8596" y="4929198"/>
            <a:ext cx="8715404" cy="107157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>
              <a:spcBef>
                <a:spcPct val="50000"/>
              </a:spcBef>
              <a:spcAft>
                <a:spcPct val="5000"/>
              </a:spcAft>
            </a:pPr>
            <a:r>
              <a:rPr lang="en-US" altLang="zh-CN" sz="2400" dirty="0">
                <a:solidFill>
                  <a:schemeClr val="accent4">
                    <a:lumMod val="10000"/>
                  </a:schemeClr>
                </a:solidFill>
              </a:rPr>
              <a:t>Web (</a:t>
            </a:r>
            <a:r>
              <a:rPr lang="en-US" altLang="zh-CN" sz="2400" dirty="0" err="1">
                <a:solidFill>
                  <a:schemeClr val="accent4">
                    <a:lumMod val="10000"/>
                  </a:schemeClr>
                </a:solidFill>
              </a:rPr>
              <a:t>engl</a:t>
            </a:r>
            <a:r>
              <a:rPr lang="en-US" altLang="zh-CN" sz="2400" dirty="0">
                <a:solidFill>
                  <a:schemeClr val="accent4">
                    <a:lumMod val="10000"/>
                  </a:schemeClr>
                </a:solidFill>
              </a:rPr>
              <a:t>. world wide web),</a:t>
            </a:r>
            <a:r>
              <a:rPr lang="hr-HR" altLang="zh-CN" sz="2400" dirty="0">
                <a:solidFill>
                  <a:schemeClr val="accent4">
                    <a:lumMod val="10000"/>
                  </a:schemeClr>
                </a:solidFill>
              </a:rPr>
              <a:t> elektroničku i Web poštu (</a:t>
            </a:r>
            <a:r>
              <a:rPr lang="hr-HR" altLang="zh-CN" sz="2400" dirty="0" err="1">
                <a:solidFill>
                  <a:schemeClr val="accent4">
                    <a:lumMod val="10000"/>
                  </a:schemeClr>
                </a:solidFill>
              </a:rPr>
              <a:t>engl</a:t>
            </a:r>
            <a:r>
              <a:rPr lang="hr-HR" altLang="zh-CN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hr-HR" altLang="zh-CN" sz="2400" dirty="0" err="1">
                <a:solidFill>
                  <a:schemeClr val="accent4">
                    <a:lumMod val="10000"/>
                  </a:schemeClr>
                </a:solidFill>
              </a:rPr>
              <a:t>Electronic</a:t>
            </a:r>
            <a:r>
              <a:rPr lang="hr-HR" altLang="zh-CN" sz="2400" dirty="0">
                <a:solidFill>
                  <a:schemeClr val="accent4">
                    <a:lumMod val="10000"/>
                  </a:schemeClr>
                </a:solidFill>
              </a:rPr>
              <a:t>/Web-mail), </a:t>
            </a:r>
            <a:r>
              <a:rPr lang="hr-HR" altLang="zh-CN" sz="2400" dirty="0" err="1">
                <a:solidFill>
                  <a:schemeClr val="accent4">
                    <a:lumMod val="10000"/>
                  </a:schemeClr>
                </a:solidFill>
              </a:rPr>
              <a:t>brbljaonicu</a:t>
            </a:r>
            <a:r>
              <a:rPr lang="hr-HR" altLang="zh-CN" sz="2400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hr-HR" altLang="zh-CN" sz="2400" dirty="0" err="1">
                <a:solidFill>
                  <a:schemeClr val="accent4">
                    <a:lumMod val="10000"/>
                  </a:schemeClr>
                </a:solidFill>
              </a:rPr>
              <a:t>engl</a:t>
            </a:r>
            <a:r>
              <a:rPr lang="hr-HR" altLang="zh-CN" sz="2400" dirty="0">
                <a:solidFill>
                  <a:schemeClr val="accent4">
                    <a:lumMod val="10000"/>
                  </a:schemeClr>
                </a:solidFill>
              </a:rPr>
              <a:t>. chat), internetski forum.</a:t>
            </a:r>
          </a:p>
          <a:p>
            <a:pPr marL="0" lvl="1">
              <a:spcBef>
                <a:spcPct val="50000"/>
              </a:spcBef>
              <a:spcAft>
                <a:spcPct val="5000"/>
              </a:spcAft>
            </a:pPr>
            <a:endParaRPr lang="en-US" altLang="zh-CN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p" animBg="1"/>
      <p:bldP spid="6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069BBB92-66DD-45F8-ADE8-2612981C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6" b="50000"/>
          <a:stretch/>
        </p:blipFill>
        <p:spPr>
          <a:xfrm>
            <a:off x="0" y="-7524"/>
            <a:ext cx="9396536" cy="6858000"/>
          </a:xfrm>
          <a:prstGeom prst="rect">
            <a:avLst/>
          </a:prstGeom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427984" y="787612"/>
            <a:ext cx="3960440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Niska cijena, velika brzina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976D3-9D46-4B66-9C7D-02C60E2F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58" y="1331914"/>
            <a:ext cx="8066622" cy="76598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prijenosa podataka bez obzira na udaljenost, mogućnost izravnog prijenosa datoteka između računala.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B0490CC-41FB-4E72-849B-9E2F312F7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44" y="2708920"/>
            <a:ext cx="8231351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Korisnički račun (</a:t>
            </a:r>
            <a:r>
              <a:rPr lang="hr-H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hr-H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account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1CC336A-265E-4BCE-886A-8255BB3F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61" y="4149080"/>
            <a:ext cx="8231351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ime.prezime@skole.hr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32458DF-D7EF-47F9-B655-C2FCFD65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214" y="4906122"/>
            <a:ext cx="2520280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glavna domena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BC7FA34-2E33-4663-A890-77036280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093296"/>
            <a:ext cx="8460432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je prostor za pohranu poruka koji se nalazi na poslužitelju. 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D1CDE91-6BD6-4D55-BDAC-8A6AF34E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5570621"/>
            <a:ext cx="2520280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hr-H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mailbox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7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uiExpand="1" build="p"/>
      <p:bldP spid="8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427984" y="787612"/>
            <a:ext cx="3960440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Niska cijena, velika brzina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976D3-9D46-4B66-9C7D-02C60E2F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58" y="1331914"/>
            <a:ext cx="8066622" cy="76598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prijenosa podataka bez obzira na udaljenost, mogućnost izravnog prijenosa datoteka između računala.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B0490CC-41FB-4E72-849B-9E2F312F7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44" y="2708920"/>
            <a:ext cx="8231351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Korisnički račun (</a:t>
            </a:r>
            <a:r>
              <a:rPr lang="hr-H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hr-H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account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1CC336A-265E-4BCE-886A-8255BB3F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61" y="4149080"/>
            <a:ext cx="8231351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ime.prezime@skole.hr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32458DF-D7EF-47F9-B655-C2FCFD65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214" y="4906122"/>
            <a:ext cx="2520280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glavna domena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BC7FA34-2E33-4663-A890-77036280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093296"/>
            <a:ext cx="8460432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je prostor za pohranu poruka koji se nalazi na poslužitelju. 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D1CDE91-6BD6-4D55-BDAC-8A6AF34E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5570621"/>
            <a:ext cx="2520280" cy="5226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</a:t>
            </a: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hr-H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mailbox</a:t>
            </a:r>
            <a:endParaRPr lang="hr-H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26D4272B-8B84-4E12-8EA1-20CC6917E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54200" r="161"/>
          <a:stretch/>
        </p:blipFill>
        <p:spPr>
          <a:xfrm>
            <a:off x="8878" y="-8878"/>
            <a:ext cx="9142590" cy="68580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90A11306-A631-47D8-A5BA-A6CA980B7F4D}"/>
              </a:ext>
            </a:extLst>
          </p:cNvPr>
          <p:cNvSpPr/>
          <p:nvPr/>
        </p:nvSpPr>
        <p:spPr>
          <a:xfrm>
            <a:off x="566933" y="825953"/>
            <a:ext cx="504056" cy="4735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E5598B05-4F0F-4486-84D7-32911990AF1F}"/>
              </a:ext>
            </a:extLst>
          </p:cNvPr>
          <p:cNvSpPr/>
          <p:nvPr/>
        </p:nvSpPr>
        <p:spPr>
          <a:xfrm>
            <a:off x="576049" y="2545790"/>
            <a:ext cx="504056" cy="4735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6333AA88-B222-43D8-B0FA-5DDE26B8CA3C}"/>
              </a:ext>
            </a:extLst>
          </p:cNvPr>
          <p:cNvSpPr/>
          <p:nvPr/>
        </p:nvSpPr>
        <p:spPr>
          <a:xfrm>
            <a:off x="576049" y="3867922"/>
            <a:ext cx="504056" cy="4735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500FA871-79D8-4EE6-B74D-B625770A1B6F}"/>
              </a:ext>
            </a:extLst>
          </p:cNvPr>
          <p:cNvSpPr/>
          <p:nvPr/>
        </p:nvSpPr>
        <p:spPr>
          <a:xfrm>
            <a:off x="582203" y="4439640"/>
            <a:ext cx="504056" cy="4735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98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8176AC5E-6F13-41F4-B264-330356D11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-740" r="5230" b="3041"/>
          <a:stretch/>
        </p:blipFill>
        <p:spPr>
          <a:xfrm>
            <a:off x="-36165" y="-99392"/>
            <a:ext cx="9216329" cy="69573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3976D3-9D46-4B66-9C7D-02C60E2F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61048"/>
            <a:ext cx="8066622" cy="76598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pristup elektroničkoj pošti s bilo kog računala dovoljan priključak na Internet, jednostavnost upotrebe.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BC7FA34-2E33-4663-A890-77036280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31" y="5500463"/>
            <a:ext cx="8460432" cy="864096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Spam ili Junk mail je zajedničko ime za poruke koje se šalju elektroničkom poštom na mnogo adresa iako ih primatelji zapravo ne žele primati.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C789580D-0FA5-4E76-8C21-2E14EA2A5511}"/>
              </a:ext>
            </a:extLst>
          </p:cNvPr>
          <p:cNvSpPr/>
          <p:nvPr/>
        </p:nvSpPr>
        <p:spPr>
          <a:xfrm>
            <a:off x="629077" y="1394124"/>
            <a:ext cx="504056" cy="4735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E3DCACA4-EA6D-47C4-8577-ED9EB9275F78}"/>
              </a:ext>
            </a:extLst>
          </p:cNvPr>
          <p:cNvSpPr/>
          <p:nvPr/>
        </p:nvSpPr>
        <p:spPr>
          <a:xfrm>
            <a:off x="612802" y="2638477"/>
            <a:ext cx="504056" cy="4735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0F5A7FE-3CFF-458D-A1CD-95F750D7F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290" y="3432828"/>
            <a:ext cx="5965192" cy="47357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hr-H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 korištenje dovoljan je web preglednik</a:t>
            </a:r>
          </a:p>
        </p:txBody>
      </p:sp>
    </p:spTree>
    <p:extLst>
      <p:ext uri="{BB962C8B-B14F-4D97-AF65-F5344CB8AC3E}">
        <p14:creationId xmlns:p14="http://schemas.microsoft.com/office/powerpoint/2010/main" val="8823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uiExpand="1" build="p"/>
      <p:bldP spid="16" grpId="0" uiExpand="1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31" ma:contentTypeDescription="Create a new document." ma:contentTypeScope="" ma:versionID="0ee6b910a74c01927336df9923c93e71">
  <xsd:schema xmlns:xsd="http://www.w3.org/2001/XMLSchema" xmlns:xs="http://www.w3.org/2001/XMLSchema" xmlns:p="http://schemas.microsoft.com/office/2006/metadata/properties" xmlns:ns3="f87c038a-0f61-486c-a8ca-ffce83998b64" xmlns:ns4="1ed46e35-59ec-4778-8eff-c458b38f4962" targetNamespace="http://schemas.microsoft.com/office/2006/metadata/properties" ma:root="true" ma:fieldsID="1579e0b95668c6d0a746a51f7036182b" ns3:_="" ns4:_="">
    <xsd:import namespace="f87c038a-0f61-486c-a8ca-ffce83998b64"/>
    <xsd:import namespace="1ed46e35-59ec-4778-8eff-c458b38f49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IsNotebookLocked xmlns="f87c038a-0f61-486c-a8ca-ffce83998b64" xsi:nil="true"/>
    <Math_Settings xmlns="f87c038a-0f61-486c-a8ca-ffce83998b64" xsi:nil="true"/>
    <Self_Registration_Enabled xmlns="f87c038a-0f61-486c-a8ca-ffce83998b64" xsi:nil="true"/>
    <LMS_Mappings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Distribution_Groups xmlns="f87c038a-0f61-486c-a8ca-ffce83998b64" xsi:nil="true"/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TeamsChannelI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Props1.xml><?xml version="1.0" encoding="utf-8"?>
<ds:datastoreItem xmlns:ds="http://schemas.openxmlformats.org/officeDocument/2006/customXml" ds:itemID="{F8186B6F-5E1E-4132-BF04-0CA5211FD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c038a-0f61-486c-a8ca-ffce83998b64"/>
    <ds:schemaRef ds:uri="1ed46e35-59ec-4778-8eff-c458b38f4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C7AA05-3A4A-4A00-ABB8-4D1506F3EF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B581F-781F-456B-968F-4E01EBD57A6A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1ed46e35-59ec-4778-8eff-c458b38f4962"/>
    <ds:schemaRef ds:uri="http://purl.org/dc/elements/1.1/"/>
    <ds:schemaRef ds:uri="http://schemas.openxmlformats.org/package/2006/metadata/core-properties"/>
    <ds:schemaRef ds:uri="f87c038a-0f61-486c-a8ca-ffce83998b6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930</TotalTime>
  <Words>325</Words>
  <Application>Microsoft Office PowerPoint</Application>
  <PresentationFormat>Prikaz na zaslonu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Wingdings</vt:lpstr>
      <vt:lpstr>Ripple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home 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Povijesni razvoj računala</dc:title>
  <dc:creator>pcbook</dc:creator>
  <cp:lastModifiedBy>Tihomir Pauković</cp:lastModifiedBy>
  <cp:revision>105</cp:revision>
  <dcterms:created xsi:type="dcterms:W3CDTF">2013-09-15T17:07:08Z</dcterms:created>
  <dcterms:modified xsi:type="dcterms:W3CDTF">2021-05-18T08:41:39Z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